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sldIdLst>
    <p:sldId id="270" r:id="rId2"/>
    <p:sldId id="281" r:id="rId3"/>
    <p:sldId id="271" r:id="rId4"/>
    <p:sldId id="269" r:id="rId5"/>
    <p:sldId id="283" r:id="rId6"/>
    <p:sldId id="267" r:id="rId7"/>
    <p:sldId id="257" r:id="rId8"/>
    <p:sldId id="258" r:id="rId9"/>
    <p:sldId id="275" r:id="rId10"/>
    <p:sldId id="276" r:id="rId11"/>
    <p:sldId id="259" r:id="rId12"/>
    <p:sldId id="262" r:id="rId13"/>
    <p:sldId id="260" r:id="rId14"/>
    <p:sldId id="261" r:id="rId15"/>
    <p:sldId id="263" r:id="rId16"/>
    <p:sldId id="264" r:id="rId17"/>
    <p:sldId id="280" r:id="rId18"/>
    <p:sldId id="278" r:id="rId19"/>
    <p:sldId id="277" r:id="rId20"/>
    <p:sldId id="272" r:id="rId21"/>
    <p:sldId id="273" r:id="rId22"/>
    <p:sldId id="274" r:id="rId2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DAB-EE51-48EC-8220-B377F064A299}" type="datetimeFigureOut">
              <a:rPr lang="hr-HR" smtClean="0"/>
              <a:t>27.4.2016.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D9F2-02C9-436E-A0EC-ABD50CD4BA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7518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DAB-EE51-48EC-8220-B377F064A299}" type="datetimeFigureOut">
              <a:rPr lang="hr-HR" smtClean="0"/>
              <a:t>27.4.2016.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D9F2-02C9-436E-A0EC-ABD50CD4BA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1362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DAB-EE51-48EC-8220-B377F064A299}" type="datetimeFigureOut">
              <a:rPr lang="hr-HR" smtClean="0"/>
              <a:t>27.4.2016.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D9F2-02C9-436E-A0EC-ABD50CD4BA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6129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DAB-EE51-48EC-8220-B377F064A299}" type="datetimeFigureOut">
              <a:rPr lang="hr-HR" smtClean="0"/>
              <a:t>27.4.2016.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D9F2-02C9-436E-A0EC-ABD50CD4BA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5170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DAB-EE51-48EC-8220-B377F064A299}" type="datetimeFigureOut">
              <a:rPr lang="hr-HR" smtClean="0"/>
              <a:t>27.4.2016.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D9F2-02C9-436E-A0EC-ABD50CD4BA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4872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DAB-EE51-48EC-8220-B377F064A299}" type="datetimeFigureOut">
              <a:rPr lang="hr-HR" smtClean="0"/>
              <a:t>27.4.2016.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D9F2-02C9-436E-A0EC-ABD50CD4BA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3736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DAB-EE51-48EC-8220-B377F064A299}" type="datetimeFigureOut">
              <a:rPr lang="hr-HR" smtClean="0"/>
              <a:t>27.4.2016.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D9F2-02C9-436E-A0EC-ABD50CD4BA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0466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DAB-EE51-48EC-8220-B377F064A299}" type="datetimeFigureOut">
              <a:rPr lang="hr-HR" smtClean="0"/>
              <a:t>27.4.2016.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D9F2-02C9-436E-A0EC-ABD50CD4BA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254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DAB-EE51-48EC-8220-B377F064A299}" type="datetimeFigureOut">
              <a:rPr lang="hr-HR" smtClean="0"/>
              <a:t>27.4.2016.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D9F2-02C9-436E-A0EC-ABD50CD4BA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5809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03445" y="4221089"/>
            <a:ext cx="10363200" cy="1224136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7" name="Tekstin paikkamerkki 2"/>
          <p:cNvSpPr>
            <a:spLocks noGrp="1"/>
          </p:cNvSpPr>
          <p:nvPr>
            <p:ph type="body" idx="1"/>
          </p:nvPr>
        </p:nvSpPr>
        <p:spPr>
          <a:xfrm>
            <a:off x="1103445" y="5157192"/>
            <a:ext cx="10363200" cy="473844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49607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Otsikko, tekst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13191-CAB7-41B0-8BBD-AADFFA3194EB}" type="slidenum">
              <a:rPr lang="fi-FI" altLang="sr-Latn-RS"/>
              <a:pPr/>
              <a:t>‹#›</a:t>
            </a:fld>
            <a:endParaRPr lang="fi-FI" altLang="sr-Latn-RS"/>
          </a:p>
        </p:txBody>
      </p:sp>
    </p:spTree>
    <p:extLst>
      <p:ext uri="{BB962C8B-B14F-4D97-AF65-F5344CB8AC3E}">
        <p14:creationId xmlns:p14="http://schemas.microsoft.com/office/powerpoint/2010/main" val="249775991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DAB-EE51-48EC-8220-B377F064A299}" type="datetimeFigureOut">
              <a:rPr lang="hr-HR" smtClean="0"/>
              <a:t>27.4.2016.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AD1D9F2-02C9-436E-A0EC-ABD50CD4BA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613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311691" y="620688"/>
            <a:ext cx="8174699" cy="122413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800" b="1" baseline="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1424" y="2348881"/>
            <a:ext cx="10670976" cy="37772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609600" y="6381750"/>
            <a:ext cx="2844800" cy="287338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48C5AF2-24BB-45DC-AB11-4510CF70B9FF}" type="datetimeFigureOut">
              <a:rPr lang="fi-FI" altLang="sr-Latn-RS"/>
              <a:pPr/>
              <a:t>27.4.2016</a:t>
            </a:fld>
            <a:endParaRPr lang="fi-FI" altLang="sr-Latn-RS"/>
          </a:p>
        </p:txBody>
      </p:sp>
      <p:sp>
        <p:nvSpPr>
          <p:cNvPr id="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4165600" y="6381750"/>
            <a:ext cx="3860800" cy="28733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737600" y="6381750"/>
            <a:ext cx="2844800" cy="287338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F5D3D13-E9E7-4AA1-BE80-BFBEAC69D386}" type="slidenum">
              <a:rPr lang="fi-FI" altLang="sr-Latn-RS"/>
              <a:pPr/>
              <a:t>‹#›</a:t>
            </a:fld>
            <a:endParaRPr lang="fi-FI" altLang="sr-Latn-RS"/>
          </a:p>
        </p:txBody>
      </p:sp>
    </p:spTree>
    <p:extLst>
      <p:ext uri="{BB962C8B-B14F-4D97-AF65-F5344CB8AC3E}">
        <p14:creationId xmlns:p14="http://schemas.microsoft.com/office/powerpoint/2010/main" val="123215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DAB-EE51-48EC-8220-B377F064A299}" type="datetimeFigureOut">
              <a:rPr lang="hr-HR" smtClean="0"/>
              <a:t>27.4.2016.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D9F2-02C9-436E-A0EC-ABD50CD4BA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95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DAB-EE51-48EC-8220-B377F064A299}" type="datetimeFigureOut">
              <a:rPr lang="hr-HR" smtClean="0"/>
              <a:t>27.4.2016.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D9F2-02C9-436E-A0EC-ABD50CD4BA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363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DAB-EE51-48EC-8220-B377F064A299}" type="datetimeFigureOut">
              <a:rPr lang="hr-HR" smtClean="0"/>
              <a:t>27.4.2016.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D9F2-02C9-436E-A0EC-ABD50CD4BA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181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DAB-EE51-48EC-8220-B377F064A299}" type="datetimeFigureOut">
              <a:rPr lang="hr-HR" smtClean="0"/>
              <a:t>27.4.2016.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D9F2-02C9-436E-A0EC-ABD50CD4BA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903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DAB-EE51-48EC-8220-B377F064A299}" type="datetimeFigureOut">
              <a:rPr lang="hr-HR" smtClean="0"/>
              <a:t>27.4.2016.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D9F2-02C9-436E-A0EC-ABD50CD4BA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16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DAB-EE51-48EC-8220-B377F064A299}" type="datetimeFigureOut">
              <a:rPr lang="hr-HR" smtClean="0"/>
              <a:t>27.4.2016.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D9F2-02C9-436E-A0EC-ABD50CD4BA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954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DAB-EE51-48EC-8220-B377F064A299}" type="datetimeFigureOut">
              <a:rPr lang="hr-HR" smtClean="0"/>
              <a:t>27.4.2016.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D9F2-02C9-436E-A0EC-ABD50CD4BA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296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50B1DAB-EE51-48EC-8220-B377F064A299}" type="datetimeFigureOut">
              <a:rPr lang="hr-HR" smtClean="0"/>
              <a:t>27.4.2016.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AD1D9F2-02C9-436E-A0EC-ABD50CD4BA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289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7194" cy="4506287"/>
          </a:xfrm>
          <a:prstGeom prst="rect">
            <a:avLst/>
          </a:prstGeom>
        </p:spPr>
      </p:pic>
      <p:pic>
        <p:nvPicPr>
          <p:cNvPr id="1026" name="Picture 2" descr="http://www.destination360.com/maps/map-of-finland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9"/>
          <a:stretch/>
        </p:blipFill>
        <p:spPr bwMode="auto">
          <a:xfrm>
            <a:off x="5504926" y="0"/>
            <a:ext cx="66870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blogs.worldbank.org/education/files/education/finland-blog-pisa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614" y="4442078"/>
            <a:ext cx="3751431" cy="241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05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142" y="0"/>
            <a:ext cx="5263166" cy="3947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62" y="412326"/>
            <a:ext cx="3624061" cy="2718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44" y="3947375"/>
            <a:ext cx="3588915" cy="2691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6" y="318752"/>
            <a:ext cx="4146997" cy="3110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051" y="3429000"/>
            <a:ext cx="4541949" cy="3406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2850" y="3540083"/>
            <a:ext cx="2516210" cy="3354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868" y="4010563"/>
            <a:ext cx="1518941" cy="2761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959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Učenici</a:t>
            </a:r>
            <a:endParaRPr lang="hr-HR" dirty="0"/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52" y="151452"/>
            <a:ext cx="2508912" cy="456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6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078" y="275606"/>
            <a:ext cx="2518755" cy="3358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355" y="592428"/>
            <a:ext cx="2253095" cy="3004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162" y="3663872"/>
            <a:ext cx="4258838" cy="3194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611" y="592428"/>
            <a:ext cx="3583074" cy="2687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712" y="4100023"/>
            <a:ext cx="2334493" cy="1750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266" y="4038074"/>
            <a:ext cx="3571184" cy="2678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4" y="2783698"/>
            <a:ext cx="3458093" cy="2593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57" y="275606"/>
            <a:ext cx="3003665" cy="2252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201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48" y="4743823"/>
            <a:ext cx="2682992" cy="2012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67" y="4124967"/>
            <a:ext cx="3236355" cy="2427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069" y="2858714"/>
            <a:ext cx="2971042" cy="2228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576" y="1495636"/>
            <a:ext cx="2281424" cy="3041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31" y="603874"/>
            <a:ext cx="3722960" cy="2792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253" y="284156"/>
            <a:ext cx="2168424" cy="2891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30" y="284156"/>
            <a:ext cx="3272012" cy="2454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618" y="3115876"/>
            <a:ext cx="3093953" cy="2320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791" y="4332478"/>
            <a:ext cx="2682993" cy="2012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205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Nastavnici</a:t>
            </a:r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0" y="0"/>
            <a:ext cx="5981909" cy="448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3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94" y="4840619"/>
            <a:ext cx="2689841" cy="2017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3" y="3003328"/>
            <a:ext cx="2748741" cy="2061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49" y="5199512"/>
            <a:ext cx="2240625" cy="1680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255" y="4869510"/>
            <a:ext cx="2472928" cy="185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06" y="3003328"/>
            <a:ext cx="2488243" cy="1866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305" y="3061518"/>
            <a:ext cx="1883294" cy="3424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945" y="396878"/>
            <a:ext cx="2976796" cy="396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874717" y="688354"/>
            <a:ext cx="3272740" cy="2454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6" y="156083"/>
            <a:ext cx="3644595" cy="273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848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23" y="378228"/>
            <a:ext cx="3106188" cy="2329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536169"/>
            <a:ext cx="2337255" cy="3116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433" y="539631"/>
            <a:ext cx="2133850" cy="2845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83" y="3875577"/>
            <a:ext cx="3544303" cy="2658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58" y="3759198"/>
            <a:ext cx="2079207" cy="2772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566" y="2918735"/>
            <a:ext cx="1926475" cy="2568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700" y="3827546"/>
            <a:ext cx="1936864" cy="2582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70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351088" y="4221164"/>
            <a:ext cx="7772400" cy="2016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fi-FI" altLang="sr-Latn-RS" sz="7200">
                <a:latin typeface="Monotype Corsiva" panose="03010101010201010101" pitchFamily="66" charset="0"/>
              </a:rPr>
              <a:t>Liperin Koulu</a:t>
            </a:r>
            <a:br>
              <a:rPr lang="fi-FI" altLang="sr-Latn-RS" sz="7200">
                <a:latin typeface="Monotype Corsiva" panose="03010101010201010101" pitchFamily="66" charset="0"/>
              </a:rPr>
            </a:br>
            <a:r>
              <a:rPr lang="fi-FI" altLang="sr-Latn-RS" sz="7200">
                <a:latin typeface="Monotype Corsiva" panose="03010101010201010101" pitchFamily="66" charset="0"/>
              </a:rPr>
              <a:t>Liperi School</a:t>
            </a:r>
          </a:p>
        </p:txBody>
      </p:sp>
      <p:pic>
        <p:nvPicPr>
          <p:cNvPr id="30722" name="Picture 6" descr="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476250"/>
            <a:ext cx="2560638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uora nuoliyhdysviiva 2"/>
          <p:cNvCxnSpPr/>
          <p:nvPr/>
        </p:nvCxnSpPr>
        <p:spPr>
          <a:xfrm flipV="1">
            <a:off x="8543926" y="2205039"/>
            <a:ext cx="441325" cy="2160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4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333376"/>
            <a:ext cx="32781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kstiruutu 1"/>
          <p:cNvSpPr txBox="1">
            <a:spLocks noChangeArrowheads="1"/>
          </p:cNvSpPr>
          <p:nvPr/>
        </p:nvSpPr>
        <p:spPr bwMode="auto">
          <a:xfrm>
            <a:off x="1847851" y="3500438"/>
            <a:ext cx="2087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fi-FI" altLang="sr-Latn-RS" sz="1800"/>
              <a:t>Liperin koulu</a:t>
            </a:r>
          </a:p>
          <a:p>
            <a:r>
              <a:rPr lang="fi-FI" altLang="sr-Latn-RS" sz="1800"/>
              <a:t>Koulutie 2</a:t>
            </a:r>
          </a:p>
          <a:p>
            <a:r>
              <a:rPr lang="fi-FI" altLang="sr-Latn-RS" sz="1800"/>
              <a:t>83100 Liperi</a:t>
            </a:r>
          </a:p>
          <a:p>
            <a:r>
              <a:rPr lang="fi-FI" altLang="sr-Latn-RS" sz="1800"/>
              <a:t>Finland</a:t>
            </a:r>
          </a:p>
        </p:txBody>
      </p:sp>
    </p:spTree>
    <p:extLst>
      <p:ext uri="{BB962C8B-B14F-4D97-AF65-F5344CB8AC3E}">
        <p14:creationId xmlns:p14="http://schemas.microsoft.com/office/powerpoint/2010/main" val="423746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9955" y="115889"/>
            <a:ext cx="5732463" cy="98107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fi-FI" altLang="sr-Latn-RS" b="1" dirty="0" smtClean="0"/>
              <a:t>Official pic of personnel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315105" y="5700714"/>
            <a:ext cx="6015644" cy="84772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eaLnBrk="1" hangingPunct="1"/>
            <a:r>
              <a:rPr lang="fi-FI" altLang="sr-Latn-RS" sz="2400" dirty="0"/>
              <a:t>Totally 70 persons including cleaners, kitchen workers, teachers and assistans and school secretary</a:t>
            </a:r>
          </a:p>
        </p:txBody>
      </p:sp>
      <p:sp>
        <p:nvSpPr>
          <p:cNvPr id="36867" name="Sisällön paikkamerkki 1"/>
          <p:cNvSpPr>
            <a:spLocks noGrp="1"/>
          </p:cNvSpPr>
          <p:nvPr>
            <p:ph sz="half" idx="2"/>
          </p:nvPr>
        </p:nvSpPr>
        <p:spPr bwMode="auto">
          <a:xfrm>
            <a:off x="6149975" y="1557339"/>
            <a:ext cx="4038600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fi-FI" altLang="sr-Latn-RS" smtClean="0"/>
          </a:p>
          <a:p>
            <a:pPr eaLnBrk="1" hangingPunct="1"/>
            <a:endParaRPr lang="fi-FI" altLang="sr-Latn-RS" smtClean="0"/>
          </a:p>
        </p:txBody>
      </p:sp>
      <p:pic>
        <p:nvPicPr>
          <p:cNvPr id="36868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05" y="1096964"/>
            <a:ext cx="6499225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isällön paikkamerkk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89" y="908947"/>
            <a:ext cx="4551015" cy="341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5175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Otsikko 1"/>
          <p:cNvSpPr>
            <a:spLocks noGrp="1"/>
          </p:cNvSpPr>
          <p:nvPr>
            <p:ph type="title"/>
          </p:nvPr>
        </p:nvSpPr>
        <p:spPr bwMode="auto">
          <a:xfrm>
            <a:off x="4008438" y="620713"/>
            <a:ext cx="3816350" cy="1223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fi-FI" altLang="sr-Latn-RS" u="sng" smtClean="0"/>
              <a:t>Liperi School</a:t>
            </a:r>
            <a:r>
              <a:rPr lang="fi-FI" altLang="sr-Latn-RS" smtClean="0"/>
              <a:t/>
            </a:r>
            <a:br>
              <a:rPr lang="fi-FI" altLang="sr-Latn-RS" smtClean="0"/>
            </a:br>
            <a:r>
              <a:rPr lang="fi-FI" altLang="sr-Latn-RS" smtClean="0"/>
              <a:t>in numbers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 bwMode="auto">
          <a:xfrm>
            <a:off x="2711451" y="1916114"/>
            <a:ext cx="7705725" cy="4249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fi-FI" altLang="sr-Latn-RS" dirty="0"/>
              <a:t>Pupils 560 </a:t>
            </a:r>
          </a:p>
          <a:p>
            <a:pPr eaLnBrk="1" hangingPunct="1"/>
            <a:r>
              <a:rPr lang="fi-FI" altLang="sr-Latn-RS" dirty="0"/>
              <a:t>Primary school 142, secondary school 423</a:t>
            </a:r>
          </a:p>
          <a:p>
            <a:pPr eaLnBrk="1" hangingPunct="1"/>
            <a:r>
              <a:rPr lang="fi-FI" altLang="sr-Latn-RS" dirty="0"/>
              <a:t>Classrooms 50</a:t>
            </a:r>
          </a:p>
          <a:p>
            <a:pPr eaLnBrk="1" hangingPunct="1"/>
            <a:r>
              <a:rPr lang="fi-FI" altLang="sr-Latn-RS" u="sng" dirty="0"/>
              <a:t>Cost efficiency</a:t>
            </a:r>
            <a:r>
              <a:rPr lang="fi-FI" altLang="sr-Latn-RS" dirty="0"/>
              <a:t>: price/pupil 7400 € (in average in Finland 8000€/pupil)</a:t>
            </a:r>
          </a:p>
          <a:p>
            <a:pPr eaLnBrk="1" hangingPunct="1"/>
            <a:r>
              <a:rPr lang="fi-FI" altLang="sr-Latn-RS" u="sng" dirty="0"/>
              <a:t>Annual budget </a:t>
            </a:r>
            <a:r>
              <a:rPr lang="fi-FI" altLang="sr-Latn-RS" dirty="0"/>
              <a:t>4,2 million euros</a:t>
            </a:r>
          </a:p>
          <a:p>
            <a:pPr eaLnBrk="1" hangingPunct="1"/>
            <a:r>
              <a:rPr lang="fi-FI" altLang="sr-Latn-RS" u="sng" dirty="0"/>
              <a:t>Personnel: </a:t>
            </a:r>
            <a:r>
              <a:rPr lang="fi-FI" altLang="sr-Latn-RS" dirty="0"/>
              <a:t>50 teachers and 10 assistants </a:t>
            </a:r>
          </a:p>
          <a:p>
            <a:pPr eaLnBrk="1" hangingPunct="1"/>
            <a:r>
              <a:rPr lang="fi-FI" altLang="sr-Latn-RS" dirty="0"/>
              <a:t>Total amount of employees 70 persons</a:t>
            </a:r>
          </a:p>
        </p:txBody>
      </p:sp>
    </p:spTree>
    <p:extLst>
      <p:ext uri="{BB962C8B-B14F-4D97-AF65-F5344CB8AC3E}">
        <p14:creationId xmlns:p14="http://schemas.microsoft.com/office/powerpoint/2010/main" val="5348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3846" y="722748"/>
            <a:ext cx="6779492" cy="508461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84" y="166254"/>
            <a:ext cx="3524596" cy="264344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46" y="1645921"/>
            <a:ext cx="3413760" cy="256032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39" y="4116324"/>
            <a:ext cx="4984865" cy="274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9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2"/>
          <p:cNvSpPr>
            <a:spLocks noGrp="1"/>
          </p:cNvSpPr>
          <p:nvPr/>
        </p:nvSpPr>
        <p:spPr bwMode="auto">
          <a:xfrm>
            <a:off x="1209273" y="1004820"/>
            <a:ext cx="4148338" cy="495514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altLang="sr-Latn-RS" sz="2000" b="1" dirty="0" smtClean="0"/>
              <a:t>A coherent learning pathway </a:t>
            </a:r>
          </a:p>
          <a:p>
            <a:r>
              <a:rPr lang="fi-FI" altLang="sr-Latn-RS" sz="2000" b="1" dirty="0" smtClean="0"/>
              <a:t>Focus on child</a:t>
            </a:r>
            <a:r>
              <a:rPr lang="ja-JP" altLang="fi-FI" sz="2000" b="1" dirty="0" smtClean="0"/>
              <a:t>’</a:t>
            </a:r>
            <a:r>
              <a:rPr lang="fi-FI" altLang="ja-JP" sz="2000" b="1" dirty="0" smtClean="0"/>
              <a:t>s full development</a:t>
            </a:r>
          </a:p>
          <a:p>
            <a:pPr>
              <a:buFontTx/>
              <a:buNone/>
            </a:pPr>
            <a:r>
              <a:rPr lang="fi-FI" altLang="sr-Latn-RS" sz="2000" b="1" dirty="0" smtClean="0"/>
              <a:t>      and on learning </a:t>
            </a:r>
          </a:p>
          <a:p>
            <a:r>
              <a:rPr lang="fi-FI" altLang="sr-Latn-RS" sz="2000" b="1" dirty="0" smtClean="0"/>
              <a:t>School is free of charge</a:t>
            </a:r>
          </a:p>
          <a:p>
            <a:r>
              <a:rPr lang="fi-FI" altLang="sr-Latn-RS" sz="2000" b="1" dirty="0" smtClean="0"/>
              <a:t>National core curriculum gives broad guidelines</a:t>
            </a:r>
          </a:p>
          <a:p>
            <a:r>
              <a:rPr lang="fi-FI" altLang="sr-Latn-RS" sz="2000" b="1" dirty="0" smtClean="0"/>
              <a:t>Nearly all children (98,5%) complete their compulsory schooling</a:t>
            </a:r>
          </a:p>
          <a:p>
            <a:r>
              <a:rPr lang="fi-FI" altLang="sr-Latn-RS" sz="2000" b="1" dirty="0" smtClean="0"/>
              <a:t>All teachers have a Master's-level university degree</a:t>
            </a:r>
          </a:p>
          <a:p>
            <a:r>
              <a:rPr lang="fi-FI" altLang="sr-Latn-RS" sz="2000" b="1" dirty="0" smtClean="0"/>
              <a:t>Similar demographic makes teaching more homogenic</a:t>
            </a:r>
          </a:p>
        </p:txBody>
      </p:sp>
      <p:sp>
        <p:nvSpPr>
          <p:cNvPr id="6" name="Sisällön paikkamerkki 3"/>
          <p:cNvSpPr>
            <a:spLocks noGrp="1"/>
          </p:cNvSpPr>
          <p:nvPr/>
        </p:nvSpPr>
        <p:spPr bwMode="auto">
          <a:xfrm>
            <a:off x="6078559" y="1004820"/>
            <a:ext cx="4520753" cy="491946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altLang="sr-Latn-RS" sz="2000" b="1" smtClean="0"/>
              <a:t>30 percent of children receive extra help </a:t>
            </a:r>
          </a:p>
          <a:p>
            <a:r>
              <a:rPr lang="fi-FI" altLang="sr-Latn-RS" sz="2000" b="1" smtClean="0"/>
              <a:t>Science classes are capped at 16 students </a:t>
            </a:r>
          </a:p>
          <a:p>
            <a:r>
              <a:rPr lang="fi-FI" altLang="sr-Latn-RS" sz="2000" b="1" smtClean="0"/>
              <a:t>There are no mandatory tests in basic school.</a:t>
            </a:r>
          </a:p>
          <a:p>
            <a:r>
              <a:rPr lang="fi-FI" altLang="sr-Latn-RS" sz="2000" b="1" smtClean="0"/>
              <a:t>There are only few private schools </a:t>
            </a:r>
          </a:p>
          <a:p>
            <a:r>
              <a:rPr lang="fi-FI" altLang="sr-Latn-RS" sz="2000" b="1" smtClean="0"/>
              <a:t>Tha range of subjects taught is wide</a:t>
            </a:r>
          </a:p>
          <a:p>
            <a:r>
              <a:rPr lang="fi-FI" altLang="sr-Latn-RS" sz="2000" b="1" smtClean="0"/>
              <a:t>No compulsory competitions</a:t>
            </a:r>
          </a:p>
          <a:p>
            <a:r>
              <a:rPr lang="fi-FI" altLang="sr-Latn-RS" sz="2000" b="1" smtClean="0"/>
              <a:t>Good results in maths (12.), reading (6.) and natural sciense (5.) in Pisa research 2012 among OECD-countries: </a:t>
            </a:r>
            <a:r>
              <a:rPr lang="fi-FI" altLang="sr-Latn-RS" sz="2000" b="1" u="sng" smtClean="0"/>
              <a:t>12th in PISA comparison</a:t>
            </a:r>
            <a:endParaRPr lang="fi-FI" altLang="sr-Latn-RS" sz="2000" b="1" smtClean="0"/>
          </a:p>
          <a:p>
            <a:endParaRPr lang="fi-FI" altLang="sr-Latn-RS" sz="2000" b="1" smtClean="0"/>
          </a:p>
        </p:txBody>
      </p:sp>
    </p:spTree>
    <p:extLst>
      <p:ext uri="{BB962C8B-B14F-4D97-AF65-F5344CB8AC3E}">
        <p14:creationId xmlns:p14="http://schemas.microsoft.com/office/powerpoint/2010/main" val="217345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/>
        </p:nvSpPr>
        <p:spPr bwMode="auto">
          <a:xfrm>
            <a:off x="1584101" y="1133342"/>
            <a:ext cx="8544149" cy="5112946"/>
          </a:xfrm>
          <a:prstGeom prst="rect">
            <a:avLst/>
          </a:prstGeom>
          <a:solidFill>
            <a:sysClr val="window" lastClr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altLang="sr-Latn-RS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Primary school from 19-26h/week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altLang="sr-Latn-RS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Secondary school 30h/week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altLang="sr-Latn-RS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National curriculum gives the core to learning (normative, but freely carried out by teachers)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altLang="sr-Latn-RS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Support from special teachers, pupils welfare and health services</a:t>
            </a:r>
          </a:p>
        </p:txBody>
      </p:sp>
    </p:spTree>
    <p:extLst>
      <p:ext uri="{BB962C8B-B14F-4D97-AF65-F5344CB8AC3E}">
        <p14:creationId xmlns:p14="http://schemas.microsoft.com/office/powerpoint/2010/main" val="336722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302" y="642633"/>
            <a:ext cx="7844522" cy="571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9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rcada.fi/sites/www.arcada.fi/files/pictures/finnish_education_system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826" y="211316"/>
            <a:ext cx="9619489" cy="655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47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4" t="21818" r="31940" b="21091"/>
          <a:stretch/>
        </p:blipFill>
        <p:spPr>
          <a:xfrm>
            <a:off x="522999" y="152974"/>
            <a:ext cx="11415716" cy="670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slideplayer.com/24/7348127/slides/slide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29"/>
          <a:stretch/>
        </p:blipFill>
        <p:spPr bwMode="auto">
          <a:xfrm>
            <a:off x="2417618" y="0"/>
            <a:ext cx="709312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1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Nastava</a:t>
            </a:r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http://www.archello.com/sites/default/files/imagecache/header_detail_large/story/media/Joensuun%20Lyseon%20Peruskoulu_photo_%20Jussi%20Tiainen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13" y="196502"/>
            <a:ext cx="5829390" cy="43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09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3" y="225719"/>
            <a:ext cx="3705479" cy="2038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4" y="4726489"/>
            <a:ext cx="2941362" cy="2206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495" y="4825190"/>
            <a:ext cx="2800873" cy="2100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801" y="2604038"/>
            <a:ext cx="3118620" cy="2338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886" y="334054"/>
            <a:ext cx="2894313" cy="2170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24" y="2380476"/>
            <a:ext cx="3278879" cy="2459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16" y="123584"/>
            <a:ext cx="3464356" cy="2598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16" y="4398841"/>
            <a:ext cx="3278879" cy="2459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655" y="2542748"/>
            <a:ext cx="2844824" cy="2133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55" y="4929860"/>
            <a:ext cx="2405149" cy="1803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288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859" y="619682"/>
            <a:ext cx="3469179" cy="2601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22" y="3965391"/>
            <a:ext cx="4656051" cy="2560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7" y="2993056"/>
            <a:ext cx="3003665" cy="2252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704" y="357607"/>
            <a:ext cx="3053028" cy="2289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7" y="219747"/>
            <a:ext cx="3546764" cy="2660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80" y="5047798"/>
            <a:ext cx="3207228" cy="176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201" y="2993057"/>
            <a:ext cx="3196776" cy="1758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7" y="4874513"/>
            <a:ext cx="2433320" cy="1824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888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99563" y="115910"/>
            <a:ext cx="6283817" cy="1149047"/>
          </a:xfrm>
        </p:spPr>
        <p:txBody>
          <a:bodyPr/>
          <a:lstStyle/>
          <a:p>
            <a:r>
              <a:rPr lang="hr-HR" dirty="0" smtClean="0"/>
              <a:t>Vještine potrebne za život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551" y="487007"/>
            <a:ext cx="2302367" cy="3069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250" y="3854919"/>
            <a:ext cx="3798063" cy="2848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272" y="1087148"/>
            <a:ext cx="3960257" cy="2970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82" y="1442575"/>
            <a:ext cx="3012451" cy="225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374" y="4021895"/>
            <a:ext cx="3352794" cy="2514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0" y="3879531"/>
            <a:ext cx="3379573" cy="2534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720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ksa">
  <a:themeElements>
    <a:clrScheme name="Paralaks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ks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Paralaksa</Template>
  <TotalTime>308</TotalTime>
  <Words>232</Words>
  <Application>Microsoft Office PowerPoint</Application>
  <PresentationFormat>Široki zaslon</PresentationFormat>
  <Paragraphs>38</Paragraphs>
  <Slides>22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9" baseType="lpstr">
      <vt:lpstr>MS PGothic</vt:lpstr>
      <vt:lpstr>Arial</vt:lpstr>
      <vt:lpstr>Arial Black</vt:lpstr>
      <vt:lpstr>Calibri</vt:lpstr>
      <vt:lpstr>Corbel</vt:lpstr>
      <vt:lpstr>Monotype Corsiva</vt:lpstr>
      <vt:lpstr>Paralaksa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Nastava</vt:lpstr>
      <vt:lpstr>PowerPoint prezentacija</vt:lpstr>
      <vt:lpstr>PowerPoint prezentacija</vt:lpstr>
      <vt:lpstr>Vještine potrebne za život</vt:lpstr>
      <vt:lpstr>PowerPoint prezentacija</vt:lpstr>
      <vt:lpstr>Učenici</vt:lpstr>
      <vt:lpstr>PowerPoint prezentacija</vt:lpstr>
      <vt:lpstr>PowerPoint prezentacija</vt:lpstr>
      <vt:lpstr>Nastavnici</vt:lpstr>
      <vt:lpstr>PowerPoint prezentacija</vt:lpstr>
      <vt:lpstr>PowerPoint prezentacija</vt:lpstr>
      <vt:lpstr>Liperin Koulu Liperi School</vt:lpstr>
      <vt:lpstr>Official pic of personnel</vt:lpstr>
      <vt:lpstr>Liperi School in numbers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Lidija Goljevački</dc:creator>
  <cp:lastModifiedBy>Lidija Goljevački</cp:lastModifiedBy>
  <cp:revision>18</cp:revision>
  <dcterms:created xsi:type="dcterms:W3CDTF">2016-04-24T19:29:02Z</dcterms:created>
  <dcterms:modified xsi:type="dcterms:W3CDTF">2016-04-27T14:53:06Z</dcterms:modified>
</cp:coreProperties>
</file>