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8" r:id="rId4"/>
    <p:sldId id="261" r:id="rId5"/>
    <p:sldId id="262" r:id="rId6"/>
    <p:sldId id="259" r:id="rId7"/>
    <p:sldId id="260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184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1F03-ACA0-4FCD-BCD6-9DCD19977ACF}" type="datetimeFigureOut">
              <a:rPr lang="hr-HR" smtClean="0"/>
              <a:t>17.9.2015.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9044-7924-4265-974A-B99C4D2128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1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SWOT analizom ustanovili smo kako su nastavnici </a:t>
            </a:r>
            <a:r>
              <a:rPr lang="hr-HR" dirty="0" err="1" smtClean="0"/>
              <a:t>zaniteresirani</a:t>
            </a:r>
            <a:r>
              <a:rPr lang="hr-HR" dirty="0" smtClean="0"/>
              <a:t> za stručnim usavršavanjem, ali ponekad problem mogu biti sredstva. Ovim projektom to smo omogućili.</a:t>
            </a:r>
          </a:p>
          <a:p>
            <a:pPr eaLnBrk="1" hangingPunct="1">
              <a:spcBef>
                <a:spcPct val="0"/>
              </a:spcBef>
            </a:pPr>
            <a:endParaRPr lang="hr-HR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SWOT analizom identificirano je nedostatna uključenost nastavnika u razvoj novih projekata. Ovim projektom odgovorili smo na i na taj nedostatak.</a:t>
            </a:r>
          </a:p>
          <a:p>
            <a:pPr eaLnBrk="1" hangingPunct="1">
              <a:spcBef>
                <a:spcPct val="0"/>
              </a:spcBef>
            </a:pPr>
            <a:endParaRPr lang="hr-HR" dirty="0" smtClean="0"/>
          </a:p>
          <a:p>
            <a:pPr eaLnBrk="1" hangingPunct="1">
              <a:spcBef>
                <a:spcPct val="0"/>
              </a:spcBef>
            </a:pPr>
            <a:r>
              <a:rPr lang="hr-HR" dirty="0" smtClean="0"/>
              <a:t>Upravno smo zbog rezultata provedenih SWOT analiza izabrali sljedeće ciljeve projekta i odabrali odgovarajuće tečajeve, kojima ćemo realizirati odabrane ciljeve.</a:t>
            </a:r>
          </a:p>
          <a:p>
            <a:pPr eaLnBrk="1" hangingPunct="1">
              <a:spcBef>
                <a:spcPct val="0"/>
              </a:spcBef>
            </a:pPr>
            <a:endParaRPr lang="hr-HR" dirty="0" smtClean="0"/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56357B-4630-4380-8A22-1997FFAFB511}" type="slidenum">
              <a:rPr lang="hr-HR" smtClean="0"/>
              <a:pPr/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643866" cy="42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AFC0-4AE6-4297-B8C8-50E0376D653A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B96E-67B3-4084-BAFF-EAFDA6FF47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2228-D67E-4B69-8719-EC0C569EEEA2}" type="datetimeFigureOut">
              <a:rPr lang="sr-Latn-CS" smtClean="0"/>
              <a:pPr/>
              <a:t>17.9.2015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74DB-D918-4A89-8A10-A70D529D51F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skola.png"/>
          <p:cNvPicPr>
            <a:picLocks noChangeAspect="1"/>
          </p:cNvPicPr>
          <p:nvPr userDrawn="1"/>
        </p:nvPicPr>
        <p:blipFill>
          <a:blip r:embed="rId14" cstate="print">
            <a:lum bright="41000" contrast="-61000"/>
          </a:blip>
          <a:stretch>
            <a:fillRect/>
          </a:stretch>
        </p:blipFill>
        <p:spPr>
          <a:xfrm>
            <a:off x="7072330" y="5036356"/>
            <a:ext cx="1785950" cy="156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iusos.com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00438"/>
            <a:ext cx="4649740" cy="898521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hr-HR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Projekti 2014./2015.</a:t>
            </a:r>
            <a:endParaRPr lang="hr-HR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67744" y="4941168"/>
            <a:ext cx="4649740" cy="898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Projekti 2015./2016.</a:t>
            </a:r>
            <a:endParaRPr kumimoji="0" lang="hr-HR" sz="4400" b="0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hr-HR" sz="2800" dirty="0" smtClean="0"/>
              <a:t>1</a:t>
            </a:r>
            <a:r>
              <a:rPr lang="hr-HR" sz="3200" dirty="0" smtClean="0"/>
              <a:t>. </a:t>
            </a:r>
            <a:r>
              <a:rPr lang="en-US" sz="3200" dirty="0" smtClean="0"/>
              <a:t>Teaching creativity in schools</a:t>
            </a:r>
            <a:endParaRPr lang="hr-HR" sz="3200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772816"/>
            <a:ext cx="8229600" cy="460893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vi-VN" altLang="sr-Latn-RS" sz="2000" b="1" i="1" dirty="0" smtClean="0"/>
              <a:t>Nastavnici koji će sudjelova</a:t>
            </a:r>
            <a:r>
              <a:rPr lang="hr-HR" altLang="sr-Latn-RS" sz="2000" b="1" i="1" dirty="0" smtClean="0"/>
              <a:t>ti</a:t>
            </a:r>
            <a:r>
              <a:rPr lang="vi-VN" altLang="sr-Latn-RS" sz="2000" b="1" i="1" dirty="0" smtClean="0"/>
              <a:t> na tečaju </a:t>
            </a:r>
            <a:r>
              <a:rPr lang="hr-HR" altLang="sr-Latn-RS" sz="2000" b="1" i="1" dirty="0" smtClean="0"/>
              <a:t>imati će sljedeće obveze:</a:t>
            </a:r>
            <a:endParaRPr lang="vi-VN" altLang="sr-Latn-RS" sz="2000" b="1" i="1" dirty="0" smtClean="0"/>
          </a:p>
          <a:p>
            <a:pPr>
              <a:buFontTx/>
              <a:buNone/>
              <a:defRPr/>
            </a:pPr>
            <a:endParaRPr lang="vi-VN" altLang="sr-Latn-RS" sz="2000" i="1" dirty="0" smtClean="0"/>
          </a:p>
          <a:p>
            <a:pPr>
              <a:defRPr/>
            </a:pPr>
            <a:r>
              <a:rPr lang="hr-HR" sz="2000" b="1" dirty="0" smtClean="0">
                <a:solidFill>
                  <a:srgbClr val="00B050"/>
                </a:solidFill>
              </a:rPr>
              <a:t>provesti </a:t>
            </a:r>
            <a:r>
              <a:rPr lang="hr-HR" sz="2000" b="1" dirty="0">
                <a:solidFill>
                  <a:srgbClr val="00B050"/>
                </a:solidFill>
              </a:rPr>
              <a:t>edukaciju za nastavnike koja će uključivati sljedeća </a:t>
            </a:r>
            <a:r>
              <a:rPr lang="hr-HR" sz="2000" b="1" dirty="0" smtClean="0">
                <a:solidFill>
                  <a:srgbClr val="00B050"/>
                </a:solidFill>
              </a:rPr>
              <a:t>područja:</a:t>
            </a:r>
          </a:p>
          <a:p>
            <a:pPr marL="0" indent="0">
              <a:buFontTx/>
              <a:buNone/>
              <a:defRPr/>
            </a:pPr>
            <a:endParaRPr lang="hr-HR" sz="2000" dirty="0" smtClean="0"/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hr-HR" sz="1600" dirty="0" smtClean="0"/>
              <a:t>implementacija </a:t>
            </a:r>
            <a:r>
              <a:rPr lang="hr-HR" sz="1600" b="1" dirty="0">
                <a:solidFill>
                  <a:srgbClr val="0070C0"/>
                </a:solidFill>
              </a:rPr>
              <a:t>problemski orijentiranog i aktivnog pristupa </a:t>
            </a:r>
            <a:r>
              <a:rPr lang="hr-HR" sz="1600" dirty="0"/>
              <a:t>u </a:t>
            </a:r>
            <a:r>
              <a:rPr lang="hr-HR" sz="1600" dirty="0" smtClean="0"/>
              <a:t>poučavanju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hr-HR" sz="1600" dirty="0" smtClean="0"/>
              <a:t>metode </a:t>
            </a:r>
            <a:r>
              <a:rPr lang="hr-HR" sz="1600" b="1" dirty="0">
                <a:solidFill>
                  <a:srgbClr val="0070C0"/>
                </a:solidFill>
              </a:rPr>
              <a:t>poticanja kritičkog i neovisnog razmišljanja </a:t>
            </a:r>
            <a:r>
              <a:rPr lang="hr-HR" sz="1600" dirty="0" smtClean="0"/>
              <a:t>učenika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hr-HR" sz="1600" b="1" dirty="0" smtClean="0">
                <a:solidFill>
                  <a:srgbClr val="0070C0"/>
                </a:solidFill>
              </a:rPr>
              <a:t>metode </a:t>
            </a:r>
            <a:r>
              <a:rPr lang="hr-HR" sz="1600" b="1" dirty="0">
                <a:solidFill>
                  <a:srgbClr val="0070C0"/>
                </a:solidFill>
              </a:rPr>
              <a:t>rješavanja problema </a:t>
            </a:r>
            <a:r>
              <a:rPr lang="hr-HR" sz="1600" dirty="0"/>
              <a:t>u školi uz pomoć kreativnih </a:t>
            </a:r>
            <a:r>
              <a:rPr lang="hr-HR" sz="1600" dirty="0" smtClean="0"/>
              <a:t>tehnika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hr-HR" sz="1600" b="1" dirty="0" smtClean="0">
                <a:solidFill>
                  <a:srgbClr val="0070C0"/>
                </a:solidFill>
              </a:rPr>
              <a:t>poboljšanje </a:t>
            </a:r>
            <a:r>
              <a:rPr lang="hr-HR" sz="1600" b="1" dirty="0">
                <a:solidFill>
                  <a:srgbClr val="0070C0"/>
                </a:solidFill>
              </a:rPr>
              <a:t>kurikuluma </a:t>
            </a:r>
            <a:r>
              <a:rPr lang="hr-HR" sz="1600" dirty="0"/>
              <a:t>školskih predmeta u kojima je otkriće i aktivno sudjelovanje od velike važnosti </a:t>
            </a:r>
            <a:endParaRPr lang="hr-HR" sz="1600" dirty="0" smtClean="0"/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hr-HR" sz="1600" b="1" dirty="0" smtClean="0">
                <a:solidFill>
                  <a:srgbClr val="0070C0"/>
                </a:solidFill>
              </a:rPr>
              <a:t>Diseminacija stečenih znanja </a:t>
            </a:r>
            <a:r>
              <a:rPr lang="hr-HR" sz="1600" dirty="0" smtClean="0"/>
              <a:t>na lokalnoj, regionalnoj, nacionalnoj i europskoj razini</a:t>
            </a:r>
            <a:endParaRPr lang="hr-HR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hr-HR" sz="3200" dirty="0" smtClean="0"/>
              <a:t>2. Leadership in secondary education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772816"/>
            <a:ext cx="8229600" cy="4751809"/>
          </a:xfrm>
        </p:spPr>
        <p:txBody>
          <a:bodyPr/>
          <a:lstStyle/>
          <a:p>
            <a:pPr>
              <a:buFontTx/>
              <a:buNone/>
            </a:pPr>
            <a:r>
              <a:rPr lang="hr-HR" sz="2000" b="1" i="1" dirty="0" smtClean="0"/>
              <a:t>Djelatnici </a:t>
            </a:r>
            <a:r>
              <a:rPr lang="vi-VN" sz="2000" b="1" i="1" dirty="0" smtClean="0"/>
              <a:t>koji će sudjelova</a:t>
            </a:r>
            <a:r>
              <a:rPr lang="hr-HR" sz="2000" b="1" i="1" dirty="0" smtClean="0"/>
              <a:t>ti</a:t>
            </a:r>
            <a:r>
              <a:rPr lang="vi-VN" sz="2000" b="1" i="1" dirty="0" smtClean="0"/>
              <a:t> na tečaju </a:t>
            </a:r>
            <a:r>
              <a:rPr lang="hr-HR" sz="2000" b="1" i="1" dirty="0" smtClean="0"/>
              <a:t>imati će sljedeće obveze:</a:t>
            </a:r>
            <a:endParaRPr lang="vi-VN" sz="2000" b="1" i="1" dirty="0" smtClean="0"/>
          </a:p>
          <a:p>
            <a:pPr>
              <a:buFontTx/>
              <a:buNone/>
            </a:pPr>
            <a:endParaRPr lang="vi-VN" sz="2000" i="1" dirty="0" smtClean="0"/>
          </a:p>
          <a:p>
            <a:pPr>
              <a:lnSpc>
                <a:spcPct val="200000"/>
              </a:lnSpc>
            </a:pPr>
            <a:r>
              <a:rPr lang="hr-HR" sz="1600" dirty="0" smtClean="0"/>
              <a:t>provesti </a:t>
            </a:r>
            <a:r>
              <a:rPr lang="hr-HR" sz="1600" b="1" dirty="0" smtClean="0">
                <a:solidFill>
                  <a:srgbClr val="800080"/>
                </a:solidFill>
              </a:rPr>
              <a:t>edukaciju za nastavnike </a:t>
            </a:r>
            <a:r>
              <a:rPr lang="hr-HR" sz="1600" dirty="0" smtClean="0"/>
              <a:t>koja će uključivati obilježja i </a:t>
            </a:r>
            <a:r>
              <a:rPr lang="hr-HR" sz="1600" b="1" dirty="0" smtClean="0">
                <a:solidFill>
                  <a:srgbClr val="800080"/>
                </a:solidFill>
              </a:rPr>
              <a:t>specifičnosti Finskog obrazovnog sustava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800080"/>
                </a:solidFill>
              </a:rPr>
              <a:t>Evaluirati i procijeniti nastavne metode </a:t>
            </a:r>
            <a:r>
              <a:rPr lang="hr-HR" sz="1600" dirty="0" smtClean="0"/>
              <a:t>koje se koriste u našoj školi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800080"/>
                </a:solidFill>
              </a:rPr>
              <a:t>razviti novi sustav evaluacije </a:t>
            </a:r>
            <a:r>
              <a:rPr lang="hr-HR" sz="1600" dirty="0" smtClean="0"/>
              <a:t>nastavnih metoda poučavanja 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800080"/>
                </a:solidFill>
              </a:rPr>
              <a:t>osmislit razvojnu strategiju škole </a:t>
            </a:r>
            <a:r>
              <a:rPr lang="hr-HR" sz="1600" dirty="0" smtClean="0"/>
              <a:t>s ciljem osuvremenjivanja metoda poučavanja u našoj školi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800080"/>
                </a:solidFill>
              </a:rPr>
              <a:t>Diseminirati</a:t>
            </a:r>
            <a:r>
              <a:rPr lang="hr-HR" sz="1600" dirty="0" smtClean="0">
                <a:solidFill>
                  <a:srgbClr val="800080"/>
                </a:solidFill>
              </a:rPr>
              <a:t> </a:t>
            </a:r>
            <a:r>
              <a:rPr lang="hr-HR" sz="1600" dirty="0" smtClean="0"/>
              <a:t>stečena znanja na lokalnoj, regionalnoj, nacionalnoj i europskoj razini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hr-HR" sz="3200" dirty="0" smtClean="0"/>
              <a:t>3. Using tablets for teaching outside the classroom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750" y="1708150"/>
            <a:ext cx="8229600" cy="5184775"/>
          </a:xfrm>
        </p:spPr>
        <p:txBody>
          <a:bodyPr/>
          <a:lstStyle/>
          <a:p>
            <a:pPr>
              <a:buFontTx/>
              <a:buNone/>
            </a:pPr>
            <a:r>
              <a:rPr lang="hr-HR" sz="2000" b="1" i="1" dirty="0" smtClean="0"/>
              <a:t>Djelatnici </a:t>
            </a:r>
            <a:r>
              <a:rPr lang="vi-VN" sz="2000" b="1" i="1" dirty="0" smtClean="0"/>
              <a:t>koji će sudjelova</a:t>
            </a:r>
            <a:r>
              <a:rPr lang="hr-HR" sz="2000" b="1" i="1" dirty="0" smtClean="0"/>
              <a:t>ti</a:t>
            </a:r>
            <a:r>
              <a:rPr lang="vi-VN" sz="2000" b="1" i="1" dirty="0" smtClean="0"/>
              <a:t> na tečaju </a:t>
            </a:r>
            <a:r>
              <a:rPr lang="hr-HR" sz="2000" b="1" i="1" dirty="0" smtClean="0"/>
              <a:t>imati će sljedeće obveze:</a:t>
            </a:r>
            <a:endParaRPr lang="vi-VN" sz="2000" b="1" i="1" dirty="0" smtClean="0"/>
          </a:p>
          <a:p>
            <a:pPr>
              <a:buFontTx/>
              <a:buNone/>
            </a:pPr>
            <a:endParaRPr lang="vi-VN" sz="2000" i="1" dirty="0" smtClean="0"/>
          </a:p>
          <a:p>
            <a:pPr>
              <a:lnSpc>
                <a:spcPct val="200000"/>
              </a:lnSpc>
            </a:pPr>
            <a:r>
              <a:rPr lang="hr-HR" sz="1600" dirty="0" smtClean="0"/>
              <a:t>provesti </a:t>
            </a:r>
            <a:r>
              <a:rPr lang="hr-HR" sz="1600" b="1" dirty="0" smtClean="0">
                <a:solidFill>
                  <a:srgbClr val="00B050"/>
                </a:solidFill>
              </a:rPr>
              <a:t>edukaciju za nastavnike </a:t>
            </a:r>
            <a:r>
              <a:rPr lang="hr-HR" sz="1600" dirty="0" smtClean="0"/>
              <a:t>koja će uključivati metodologiju primjene IKT-a u izvan učioničkoj nastavi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00B050"/>
                </a:solidFill>
              </a:rPr>
              <a:t>Međunarodna suradnja</a:t>
            </a:r>
            <a:r>
              <a:rPr lang="hr-HR" sz="1600" dirty="0" smtClean="0"/>
              <a:t>, </a:t>
            </a:r>
            <a:r>
              <a:rPr lang="hr-HR" sz="1600" b="1" dirty="0" smtClean="0">
                <a:solidFill>
                  <a:srgbClr val="00B050"/>
                </a:solidFill>
              </a:rPr>
              <a:t>razmjenjivanje primjera dobre prakse </a:t>
            </a:r>
            <a:r>
              <a:rPr lang="hr-HR" sz="1600" dirty="0" smtClean="0"/>
              <a:t>i </a:t>
            </a:r>
            <a:r>
              <a:rPr lang="hr-HR" sz="1600" b="1" dirty="0" smtClean="0">
                <a:solidFill>
                  <a:srgbClr val="00B050"/>
                </a:solidFill>
              </a:rPr>
              <a:t>kreiranje novih projekata</a:t>
            </a:r>
            <a:r>
              <a:rPr lang="hr-HR" sz="1600" dirty="0" smtClean="0"/>
              <a:t> uz pomoć IKT-a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00B050"/>
                </a:solidFill>
              </a:rPr>
              <a:t>razviti i poticati </a:t>
            </a:r>
            <a:r>
              <a:rPr lang="hr-HR" sz="1600" dirty="0" smtClean="0"/>
              <a:t>na korištenje novi </a:t>
            </a:r>
            <a:r>
              <a:rPr lang="hr-HR" sz="1600" b="1" dirty="0" smtClean="0">
                <a:solidFill>
                  <a:srgbClr val="00B050"/>
                </a:solidFill>
              </a:rPr>
              <a:t>sustav e-obrazovanja </a:t>
            </a:r>
          </a:p>
          <a:p>
            <a:pPr>
              <a:lnSpc>
                <a:spcPct val="200000"/>
              </a:lnSpc>
            </a:pPr>
            <a:r>
              <a:rPr lang="hr-HR" sz="1600" b="1" dirty="0" smtClean="0">
                <a:solidFill>
                  <a:srgbClr val="00B050"/>
                </a:solidFill>
              </a:rPr>
              <a:t>Diseminirati</a:t>
            </a:r>
            <a:r>
              <a:rPr lang="hr-HR" sz="1600" dirty="0" smtClean="0">
                <a:solidFill>
                  <a:srgbClr val="00B050"/>
                </a:solidFill>
              </a:rPr>
              <a:t> </a:t>
            </a:r>
            <a:r>
              <a:rPr lang="hr-HR" sz="1600" dirty="0" smtClean="0"/>
              <a:t>stečena znanja na lokalnoj, regionalnoj, nacionalnoj i europskoj razini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2014./2015.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2808312" cy="43924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Tjedan   poduzetništva</a:t>
            </a:r>
          </a:p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Dan škole</a:t>
            </a:r>
          </a:p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Festival pameti</a:t>
            </a:r>
          </a:p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Biti bolji</a:t>
            </a:r>
          </a:p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Dear student</a:t>
            </a:r>
          </a:p>
          <a:p>
            <a:pPr algn="l">
              <a:buFont typeface="Arial" pitchFamily="34" charset="0"/>
              <a:buChar char="•"/>
            </a:pP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211960" y="1988840"/>
            <a:ext cx="3312368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Erasmus+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Inkluzija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Tulum slova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Techmen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Građanin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A.C.T.I.V.E. Najbolja pod. ideja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ODS Carnet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Dear student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hr-HR" dirty="0" smtClean="0"/>
              <a:t>Nastavnici Avi, Novak, Duk</a:t>
            </a:r>
          </a:p>
          <a:p>
            <a:r>
              <a:rPr lang="hr-HR" dirty="0" smtClean="0"/>
              <a:t>Učenici snimili 9 dokumentarnih filmova koje možete koristiti u nastavi</a:t>
            </a:r>
          </a:p>
          <a:p>
            <a:r>
              <a:rPr lang="hr-HR" dirty="0" smtClean="0"/>
              <a:t>Održivost projekta – uvrštavanje u kurikulum 2015./16.</a:t>
            </a:r>
          </a:p>
          <a:p>
            <a:r>
              <a:rPr lang="hr-HR" dirty="0" smtClean="0"/>
              <a:t>Kamera u vrijednosti 2999 kn</a:t>
            </a:r>
          </a:p>
          <a:p>
            <a:endParaRPr lang="hr-HR" dirty="0"/>
          </a:p>
        </p:txBody>
      </p:sp>
      <p:pic>
        <p:nvPicPr>
          <p:cNvPr id="6146" name="Picture 2" descr="http://ss-ikrsnjavoga-nasice.skole.hr/upload/ss-ikrsnjavoga-nasice/images/newsimg/998/LOGO_DEAR_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5157192"/>
            <a:ext cx="2743157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Biti bolji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hr-HR" dirty="0" smtClean="0"/>
              <a:t>Suradnja s časopisom Poduzetnik</a:t>
            </a:r>
          </a:p>
          <a:p>
            <a:r>
              <a:rPr lang="hr-HR" dirty="0" smtClean="0"/>
              <a:t>Poduzetničke priče i gosti – kvalitetnija nastava i imidž škole</a:t>
            </a:r>
          </a:p>
          <a:p>
            <a:r>
              <a:rPr lang="hr-HR" dirty="0" smtClean="0"/>
              <a:t>Obnovljena suradnja za 2015./16.</a:t>
            </a:r>
          </a:p>
          <a:p>
            <a:r>
              <a:rPr lang="hr-HR" dirty="0" smtClean="0"/>
              <a:t>Donacija dvije godišnje pretplate</a:t>
            </a:r>
          </a:p>
        </p:txBody>
      </p:sp>
      <p:pic>
        <p:nvPicPr>
          <p:cNvPr id="5122" name="Picture 2" descr="http://www.mojosijek.hr/wp-content/uploads/2015/02/28_2_2015_biti_bolji-12-600x400.png"/>
          <p:cNvPicPr>
            <a:picLocks noChangeAspect="1" noChangeArrowheads="1"/>
          </p:cNvPicPr>
          <p:nvPr/>
        </p:nvPicPr>
        <p:blipFill>
          <a:blip r:embed="rId2" cstate="print"/>
          <a:srcRect r="3757"/>
          <a:stretch>
            <a:fillRect/>
          </a:stretch>
        </p:blipFill>
        <p:spPr bwMode="auto">
          <a:xfrm>
            <a:off x="2267744" y="4653136"/>
            <a:ext cx="2520280" cy="1745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Projekti 2015./2016.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Projektni dani i Dan škole</a:t>
            </a:r>
          </a:p>
          <a:p>
            <a:r>
              <a:rPr lang="hr-HR" dirty="0" smtClean="0"/>
              <a:t>Erasmus+</a:t>
            </a:r>
          </a:p>
          <a:p>
            <a:r>
              <a:rPr lang="hr-HR" dirty="0" smtClean="0"/>
              <a:t>NIT – Napredne Informatičke Tehnologije</a:t>
            </a:r>
          </a:p>
          <a:p>
            <a:r>
              <a:rPr lang="hr-HR" dirty="0" smtClean="0"/>
              <a:t>Poduzetnička igra</a:t>
            </a:r>
          </a:p>
          <a:p>
            <a:r>
              <a:rPr lang="hr-HR" dirty="0" smtClean="0"/>
              <a:t>Festival pameti</a:t>
            </a:r>
          </a:p>
          <a:p>
            <a:r>
              <a:rPr lang="hr-HR" dirty="0" smtClean="0"/>
              <a:t>Jednaki u različitosti – inkluzija</a:t>
            </a:r>
          </a:p>
          <a:p>
            <a:r>
              <a:rPr lang="hr-HR" dirty="0" smtClean="0"/>
              <a:t>Biti bolji</a:t>
            </a:r>
          </a:p>
          <a:p>
            <a:r>
              <a:rPr lang="hr-HR" dirty="0" smtClean="0"/>
              <a:t>Dear student (održivi razvoj)</a:t>
            </a:r>
          </a:p>
          <a:p>
            <a:r>
              <a:rPr lang="hr-HR" dirty="0" smtClean="0"/>
              <a:t>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Baza projekata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www.eiusos.com</a:t>
            </a:r>
            <a:endParaRPr lang="hr-HR" dirty="0" smtClean="0"/>
          </a:p>
          <a:p>
            <a:r>
              <a:rPr lang="hr-HR" dirty="0" smtClean="0"/>
              <a:t>Svojevrsna baza i ogledalo škole</a:t>
            </a:r>
          </a:p>
          <a:p>
            <a:r>
              <a:rPr lang="hr-HR" dirty="0" smtClean="0"/>
              <a:t>Kronološki slijed svih projekata, aktivnosti unutar i izvan nastave</a:t>
            </a:r>
            <a:endParaRPr lang="hr-HR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92706"/>
            <a:ext cx="5328592" cy="286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9"/>
          <p:cNvSpPr>
            <a:spLocks noGrp="1" noChangeArrowheads="1"/>
          </p:cNvSpPr>
          <p:nvPr>
            <p:ph type="subTitle" idx="1"/>
          </p:nvPr>
        </p:nvSpPr>
        <p:spPr>
          <a:xfrm>
            <a:off x="422275" y="5516563"/>
            <a:ext cx="5360988" cy="766762"/>
          </a:xfrm>
        </p:spPr>
        <p:txBody>
          <a:bodyPr/>
          <a:lstStyle/>
          <a:p>
            <a:pPr algn="l" eaLnBrk="1" hangingPunct="1"/>
            <a:r>
              <a:rPr lang="sr-Latn-CS" sz="2800" dirty="0" smtClean="0">
                <a:solidFill>
                  <a:srgbClr val="321900"/>
                </a:solidFill>
              </a:rPr>
              <a:t>Školski </a:t>
            </a:r>
            <a:r>
              <a:rPr lang="sr-Latn-CS" sz="2800" dirty="0" err="1" smtClean="0">
                <a:solidFill>
                  <a:srgbClr val="321900"/>
                </a:solidFill>
              </a:rPr>
              <a:t>Erasmus</a:t>
            </a:r>
            <a:r>
              <a:rPr lang="sr-Latn-CS" sz="2800" dirty="0" smtClean="0">
                <a:solidFill>
                  <a:srgbClr val="321900"/>
                </a:solidFill>
              </a:rPr>
              <a:t> + projekt</a:t>
            </a:r>
          </a:p>
        </p:txBody>
      </p:sp>
      <p:sp>
        <p:nvSpPr>
          <p:cNvPr id="2051" name="Rectangle 126"/>
          <p:cNvSpPr>
            <a:spLocks noChangeArrowheads="1"/>
          </p:cNvSpPr>
          <p:nvPr/>
        </p:nvSpPr>
        <p:spPr bwMode="auto">
          <a:xfrm>
            <a:off x="395288" y="4797425"/>
            <a:ext cx="849788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r-HR" sz="4000" dirty="0" err="1">
                <a:solidFill>
                  <a:srgbClr val="0070C0"/>
                </a:solidFill>
              </a:rPr>
              <a:t>Innovation</a:t>
            </a:r>
            <a:r>
              <a:rPr lang="hr-HR" sz="4000" dirty="0">
                <a:solidFill>
                  <a:srgbClr val="0070C0"/>
                </a:solidFill>
              </a:rPr>
              <a:t> </a:t>
            </a:r>
            <a:r>
              <a:rPr lang="hr-HR" sz="4000" dirty="0" err="1">
                <a:solidFill>
                  <a:srgbClr val="0070C0"/>
                </a:solidFill>
              </a:rPr>
              <a:t>through</a:t>
            </a:r>
            <a:r>
              <a:rPr lang="hr-HR" sz="4000" dirty="0">
                <a:solidFill>
                  <a:srgbClr val="0070C0"/>
                </a:solidFill>
              </a:rPr>
              <a:t> </a:t>
            </a:r>
            <a:r>
              <a:rPr lang="hr-HR" sz="4000" dirty="0" err="1">
                <a:solidFill>
                  <a:srgbClr val="0070C0"/>
                </a:solidFill>
              </a:rPr>
              <a:t>education</a:t>
            </a:r>
            <a:r>
              <a:rPr lang="hr-HR" sz="4000" dirty="0">
                <a:solidFill>
                  <a:srgbClr val="0070C0"/>
                </a:solidFill>
              </a:rPr>
              <a:t> (ITE)</a:t>
            </a:r>
            <a:endParaRPr lang="es-ES" sz="4000" dirty="0">
              <a:solidFill>
                <a:srgbClr val="0070C0"/>
              </a:solidFill>
            </a:endParaRPr>
          </a:p>
        </p:txBody>
      </p:sp>
      <p:pic>
        <p:nvPicPr>
          <p:cNvPr id="2052" name="Slika 3" descr="erasmus-plus-vill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/>
        </p:nvSpPr>
        <p:spPr>
          <a:xfrm>
            <a:off x="6012160" y="628546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Petra </a:t>
            </a:r>
            <a:r>
              <a:rPr lang="hr-HR" sz="2400" dirty="0" err="1" smtClean="0"/>
              <a:t>Avi</a:t>
            </a:r>
            <a:r>
              <a:rPr lang="hr-HR" sz="2400" dirty="0" smtClean="0"/>
              <a:t>, psihologinja</a:t>
            </a:r>
            <a:endParaRPr lang="hr-HR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29600" cy="5256882"/>
          </a:xfrm>
        </p:spPr>
        <p:txBody>
          <a:bodyPr>
            <a:normAutofit lnSpcReduction="10000"/>
          </a:bodyPr>
          <a:lstStyle/>
          <a:p>
            <a:endParaRPr lang="hr-HR" sz="2400" dirty="0" smtClean="0"/>
          </a:p>
          <a:p>
            <a:pPr>
              <a:lnSpc>
                <a:spcPct val="150000"/>
              </a:lnSpc>
            </a:pPr>
            <a:r>
              <a:rPr lang="hr-HR" sz="2800" dirty="0" smtClean="0"/>
              <a:t>Poziv na dostavu projektnih prijedloga za program Erasmus+ za 2015. g. za</a:t>
            </a:r>
            <a:r>
              <a:rPr lang="hr-HR" sz="2800" dirty="0" smtClean="0">
                <a:solidFill>
                  <a:srgbClr val="00B050"/>
                </a:solidFill>
              </a:rPr>
              <a:t> </a:t>
            </a:r>
            <a:r>
              <a:rPr lang="hr-HR" sz="2800" b="1" dirty="0" smtClean="0">
                <a:solidFill>
                  <a:srgbClr val="800080"/>
                </a:solidFill>
              </a:rPr>
              <a:t>Ključnu aktivnost 1</a:t>
            </a:r>
            <a:r>
              <a:rPr lang="hr-HR" sz="2800" dirty="0" smtClean="0">
                <a:solidFill>
                  <a:srgbClr val="800080"/>
                </a:solidFill>
              </a:rPr>
              <a:t> </a:t>
            </a:r>
            <a:r>
              <a:rPr lang="hr-HR" sz="2800" dirty="0" smtClean="0"/>
              <a:t>u području </a:t>
            </a:r>
            <a:r>
              <a:rPr lang="hr-HR" sz="2800" b="1" dirty="0" smtClean="0">
                <a:solidFill>
                  <a:srgbClr val="800080"/>
                </a:solidFill>
              </a:rPr>
              <a:t>općeg obrazovanja 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Odobrena financijska potpora u iznosu od </a:t>
            </a:r>
            <a:r>
              <a:rPr lang="hr-HR" sz="2800" b="1" dirty="0" smtClean="0">
                <a:solidFill>
                  <a:srgbClr val="FF0000"/>
                </a:solidFill>
              </a:rPr>
              <a:t>15.553,00 EUR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solidFill>
                  <a:srgbClr val="0070C0"/>
                </a:solidFill>
              </a:rPr>
              <a:t>Trajanje projekta: </a:t>
            </a:r>
            <a:r>
              <a:rPr lang="hr-HR" sz="2800" i="1" dirty="0" smtClean="0"/>
              <a:t>1. 06. 2015. – 31. 05. 2016.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solidFill>
                  <a:srgbClr val="00B050"/>
                </a:solidFill>
              </a:rPr>
              <a:t>Broj nastavnika: 8</a:t>
            </a:r>
          </a:p>
          <a:p>
            <a:endParaRPr lang="hr-HR" b="1" dirty="0" smtClean="0"/>
          </a:p>
          <a:p>
            <a:endParaRPr lang="sr-Latn-C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5616" y="188640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ITE Inovation through education</a:t>
            </a:r>
            <a:endParaRPr lang="hr-H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Ciljevi projekta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395288" y="1772816"/>
            <a:ext cx="8229600" cy="511852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b="1" dirty="0">
                <a:solidFill>
                  <a:srgbClr val="0070C0"/>
                </a:solidFill>
              </a:rPr>
              <a:t>U</a:t>
            </a:r>
            <a:r>
              <a:rPr lang="hr-HR" sz="2000" b="1" dirty="0" smtClean="0">
                <a:solidFill>
                  <a:srgbClr val="0070C0"/>
                </a:solidFill>
              </a:rPr>
              <a:t>napređenje </a:t>
            </a:r>
            <a:r>
              <a:rPr lang="hr-HR" sz="2000" b="1" dirty="0">
                <a:solidFill>
                  <a:srgbClr val="0070C0"/>
                </a:solidFill>
              </a:rPr>
              <a:t>kompetencija i vještina djelatnika u područjima: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b="1" dirty="0">
                <a:solidFill>
                  <a:srgbClr val="7030A0"/>
                </a:solidFill>
              </a:rPr>
              <a:t>upravljanja</a:t>
            </a:r>
            <a:r>
              <a:rPr lang="hr-HR" sz="2000" dirty="0"/>
              <a:t> školom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uporabe </a:t>
            </a:r>
            <a:r>
              <a:rPr lang="hr-HR" sz="2000" b="1" dirty="0">
                <a:solidFill>
                  <a:srgbClr val="7030A0"/>
                </a:solidFill>
              </a:rPr>
              <a:t>inovativnih i kreativnih metoda </a:t>
            </a:r>
            <a:r>
              <a:rPr lang="hr-HR" sz="2000" dirty="0"/>
              <a:t>poučavanja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korištenja </a:t>
            </a:r>
            <a:r>
              <a:rPr lang="hr-HR" sz="2000" b="1" dirty="0">
                <a:solidFill>
                  <a:srgbClr val="7030A0"/>
                </a:solidFill>
              </a:rPr>
              <a:t>IKT-a</a:t>
            </a:r>
            <a:r>
              <a:rPr lang="hr-HR" sz="2000" dirty="0"/>
              <a:t> u nastavnim i izvan nastavnim aktivnostima</a:t>
            </a:r>
          </a:p>
          <a:p>
            <a:pPr marL="0" indent="0">
              <a:buFontTx/>
              <a:buNone/>
              <a:defRPr/>
            </a:pPr>
            <a:endParaRPr lang="hr-HR" sz="2000" dirty="0"/>
          </a:p>
          <a:p>
            <a:pPr marL="0" indent="0">
              <a:buFontTx/>
              <a:buNone/>
              <a:defRPr/>
            </a:pPr>
            <a:r>
              <a:rPr lang="hr-HR" sz="2000" b="1" dirty="0">
                <a:solidFill>
                  <a:srgbClr val="0070C0"/>
                </a:solidFill>
              </a:rPr>
              <a:t>Ostali ciljevi: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unapređenje </a:t>
            </a:r>
            <a:r>
              <a:rPr lang="hr-HR" sz="2000" b="1" dirty="0">
                <a:solidFill>
                  <a:srgbClr val="800080"/>
                </a:solidFill>
              </a:rPr>
              <a:t>kvalitete obrazovanja </a:t>
            </a:r>
            <a:r>
              <a:rPr lang="hr-HR" sz="2000" dirty="0"/>
              <a:t>i modernizacija obrazovnog sustava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poticanje </a:t>
            </a:r>
            <a:r>
              <a:rPr lang="hr-HR" sz="2000" b="1" dirty="0">
                <a:solidFill>
                  <a:srgbClr val="800080"/>
                </a:solidFill>
              </a:rPr>
              <a:t>korištenja suvremenih tehnologija </a:t>
            </a:r>
            <a:r>
              <a:rPr lang="hr-HR" sz="2000" dirty="0"/>
              <a:t>u nastavi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poticanje </a:t>
            </a:r>
            <a:r>
              <a:rPr lang="hr-HR" sz="2000" b="1" dirty="0">
                <a:solidFill>
                  <a:srgbClr val="800080"/>
                </a:solidFill>
              </a:rPr>
              <a:t>inovativnosti i poduzetničkog duha </a:t>
            </a:r>
            <a:r>
              <a:rPr lang="hr-HR" sz="2000" dirty="0"/>
              <a:t>naših učenika i djelatnika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povećanje broja partnera iz EU s ciljem </a:t>
            </a:r>
            <a:r>
              <a:rPr lang="hr-HR" sz="2000" b="1" dirty="0">
                <a:solidFill>
                  <a:srgbClr val="800080"/>
                </a:solidFill>
              </a:rPr>
              <a:t>umrežavanja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hr-HR" sz="2000" dirty="0"/>
              <a:t>promicanje mogućnosti mobilnosti naših djelatnika te </a:t>
            </a:r>
            <a:r>
              <a:rPr lang="hr-HR" sz="2000" b="1" dirty="0" err="1">
                <a:solidFill>
                  <a:srgbClr val="800080"/>
                </a:solidFill>
              </a:rPr>
              <a:t>cjeloživotno</a:t>
            </a:r>
            <a:r>
              <a:rPr lang="hr-HR" sz="2000" b="1" dirty="0">
                <a:solidFill>
                  <a:srgbClr val="800080"/>
                </a:solidFill>
              </a:rPr>
              <a:t> obrazovanje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588</Words>
  <Application>Microsoft Office PowerPoint</Application>
  <PresentationFormat>Prikaz na zaslonu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Projekti 2014./2015.</vt:lpstr>
      <vt:lpstr>2014./2015.</vt:lpstr>
      <vt:lpstr>Dear student</vt:lpstr>
      <vt:lpstr>Biti bolji</vt:lpstr>
      <vt:lpstr>Projekti 2015./2016.</vt:lpstr>
      <vt:lpstr>Baza projekata</vt:lpstr>
      <vt:lpstr>PowerPointova prezentacija</vt:lpstr>
      <vt:lpstr>PowerPointova prezentacija</vt:lpstr>
      <vt:lpstr>Ciljevi projekta</vt:lpstr>
      <vt:lpstr>1. Teaching creativity in schools</vt:lpstr>
      <vt:lpstr>2. Leadership in secondary education</vt:lpstr>
      <vt:lpstr>3. Using tablets for teaching outside the classroom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sanda</dc:creator>
  <cp:lastModifiedBy>EUSO</cp:lastModifiedBy>
  <cp:revision>11</cp:revision>
  <dcterms:created xsi:type="dcterms:W3CDTF">2013-06-04T07:41:19Z</dcterms:created>
  <dcterms:modified xsi:type="dcterms:W3CDTF">2015-09-17T08:10:17Z</dcterms:modified>
</cp:coreProperties>
</file>